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5" r:id="rId5"/>
    <p:sldId id="266" r:id="rId6"/>
    <p:sldId id="264" r:id="rId7"/>
    <p:sldId id="267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00"/>
    <a:srgbClr val="EC20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0818" autoAdjust="0"/>
  </p:normalViewPr>
  <p:slideViewPr>
    <p:cSldViewPr>
      <p:cViewPr>
        <p:scale>
          <a:sx n="75" d="100"/>
          <a:sy n="75" d="100"/>
        </p:scale>
        <p:origin x="-102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6C9A6-84A7-4735-B0FA-FDCD73481D6A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4987-DE58-4ECA-AFBF-465973B93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Danny: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Introduce our project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6B7802-68C1-4A14-8204-7F24FC05BD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Danny: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Read this slide, introduce us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375F7-4160-4393-B6F3-A952E3525C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Chris: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Describe the chemical reaction that we are performing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Mention the reaction is more complex, temperature range for reaction to occur, and residence time for reaction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>
              <a:spcBef>
                <a:spcPct val="0"/>
              </a:spcBef>
            </a:pPr>
            <a:endParaRPr lang="en-US" b="1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77702B-4036-441F-A907-D8A0653655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Danny:</a:t>
            </a:r>
            <a:endParaRPr 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Discuss why we are doing this project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Briefly mention the picture; shows the configuration of current solar thermal power plants using a Rankine cycle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The difference between the Rankine cycle and our design is the working fluid (mineral oil, liquid salts, or water vs air)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Efficiency; approximately 15% with current technology vs experimental and theoretical efficiency of 40-45% </a:t>
            </a:r>
            <a:r>
              <a:rPr lang="en-US" b="1" smtClean="0"/>
              <a:t>NEED TO FIND OUT EXACT NUMBER </a:t>
            </a:r>
            <a:endParaRPr lang="en-US" smtClean="0"/>
          </a:p>
          <a:p>
            <a:pPr lvl="1">
              <a:spcBef>
                <a:spcPct val="0"/>
              </a:spcBef>
              <a:buFontTx/>
              <a:buChar char="•"/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5574D1-C1BA-40C1-887F-344495BF62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74987-DE58-4ECA-AFBF-465973B939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EE16-590E-4DAE-944F-11E744FBC191}" type="datetimeFigureOut">
              <a:rPr lang="en-US" smtClean="0"/>
              <a:pPr/>
              <a:t>5/5/2009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81F2-D6E0-45DC-8AC5-6AEFCA8E7B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2052" name="Picture 3" descr="chris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Heat Transfer Calculations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990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Before proceeding with design: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transfer analysis was performed on system to determine: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Insulation type and thickness required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Ceramic tube diameter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 requirement for heating coil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Initial conduction analysis for 1000 °C showed insulation thickness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2-Dimiensional conduction analysis performed on system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0" y="2686050"/>
            <a:ext cx="5562600" cy="41719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65194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Temperature in Kelvin. Credit: Steve Ruther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insulation thickness acceptable starting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1” inner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tube preferred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650 W minimum power requirement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temperature of steel chamber &lt; 100 °C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Porous Ceramic Inner Chamber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5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Built flow tunnel to test pressure drop across ceramic samples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65 pores per linear inch, 92% Al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alumina chosen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Diameter determined by previous heat transfer calculations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eramic_Other_View_Tr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649474"/>
            <a:ext cx="6400800" cy="42085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114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diameter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¼”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thickness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nsulation_Tr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28600"/>
            <a:ext cx="7567448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066800"/>
            <a:ext cx="5943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Durablanket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 chosen because of flow testing and heat transfer calculation results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¼” thickness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6.0 lb/ft^3 density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Thickness in reaction chamber controlled by layering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Material also has exceptional durability and bending radius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81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Heating System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447800"/>
            <a:ext cx="2743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Heating Coil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Kanthal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“A-F”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wire coil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1200 Watts @ 120 Volts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eramic_Tube_Other_Tr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609600"/>
            <a:ext cx="4419600" cy="246392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9" name="Picture 8" descr="Displays and U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276600"/>
            <a:ext cx="4914900" cy="3276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486400" y="34290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 and Displays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Honeywell UDC 2500 Universal Digital Controller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Tunable PID and custom user defined temperature profiles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Precision Digital Temperature Indicators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K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inconel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sheath thermocouples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429001"/>
            <a:ext cx="1981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Temperature Displays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429001"/>
            <a:ext cx="1066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410200"/>
            <a:ext cx="15240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Thermocouples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381000"/>
            <a:ext cx="3773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Heating System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77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514600" y="762000"/>
            <a:ext cx="4572000" cy="68580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1143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Purchased components, wired and programmed ourselves to save money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1371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Temperature Displays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181600"/>
            <a:ext cx="1447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 Amp Relay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191000"/>
            <a:ext cx="1219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Digital Controller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172200"/>
            <a:ext cx="16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Thermocouples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6019800"/>
            <a:ext cx="1371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Heating Coil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1600200"/>
            <a:ext cx="1524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Feedthroughs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790700" y="5067300"/>
            <a:ext cx="381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28800" y="4876800"/>
            <a:ext cx="10668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038600" y="5029200"/>
            <a:ext cx="609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rot="10800000" flipV="1">
            <a:off x="5105400" y="4483388"/>
            <a:ext cx="838200" cy="12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3810000" y="6096000"/>
            <a:ext cx="4572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581400" y="5715000"/>
            <a:ext cx="685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3619500" y="55245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200900" y="2400300"/>
            <a:ext cx="533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6324600" y="2209800"/>
            <a:ext cx="12192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7048500" y="5829300"/>
            <a:ext cx="3048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381000"/>
            <a:ext cx="2864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Gas System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Gases used are nitrogen and methane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Alicat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mass flow controllers are used to control gas flow rates and ratios;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for methane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for nitrogen; injection head and chamber fitting</a:t>
            </a: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Airgas pressure regulators used to control gas pressure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Key Gas Compon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3200400"/>
            <a:ext cx="5029200" cy="3352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14800" y="3429000"/>
            <a:ext cx="2133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Mass Flow Controllers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19800"/>
            <a:ext cx="1828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Pressure Regulator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381000"/>
            <a:ext cx="4573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Gas System Cont’d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219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Gas Injection Head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Coaxial gas flow of nitrogen and methane to prevent coking at methane injection point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Allows depth of gas injection to be controlled for both gases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njection 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895600"/>
            <a:ext cx="41148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3124200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9906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</a:t>
            </a:r>
            <a:endParaRPr lang="en-US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etailed E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46666">
            <a:off x="4825408" y="5386464"/>
            <a:ext cx="3610012" cy="65230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38600" y="4953000"/>
            <a:ext cx="609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stCxn id="10" idx="4"/>
          </p:cNvCxnSpPr>
          <p:nvPr/>
        </p:nvCxnSpPr>
        <p:spPr>
          <a:xfrm rot="16200000" flipH="1">
            <a:off x="4381500" y="5372100"/>
            <a:ext cx="381000" cy="457200"/>
          </a:xfrm>
          <a:prstGeom prst="curved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5400" y="5791200"/>
            <a:ext cx="1219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029200" y="6053328"/>
            <a:ext cx="1219200" cy="304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76800" y="5614416"/>
            <a:ext cx="1219200" cy="304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0740133">
            <a:off x="6433216" y="548037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 rot="20740133">
            <a:off x="4673815" y="6359407"/>
            <a:ext cx="312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740133">
            <a:off x="4521416" y="5826006"/>
            <a:ext cx="3121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3429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Outlet Valve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Risk of explosion or fire at chamber exit; high temperatures, O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and H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Designed nozzle to fit in exit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Controls pressure drop and prevents backflow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Ex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1066800"/>
            <a:ext cx="3276600" cy="21844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5791200" y="2895601"/>
            <a:ext cx="1295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1”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NPT fitting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5200" y="1524000"/>
            <a:ext cx="6858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Nozzle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381000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Assembly and setup of all key components complete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Bench testing of all reaction chamber subsystems complete: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Gas pressure and flow control functional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controller programmed and coil powered, temperature control functional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Thermocouples tested and functional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Inner tube, chamber endplate interface verified</a:t>
            </a:r>
          </a:p>
          <a:p>
            <a:pPr marL="0" lvl="1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All major safety concerns have been addressed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505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Final task is to perform test runs and generate first batch of carbon, concluding first year of the project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arbon Bla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91000"/>
            <a:ext cx="3302000" cy="247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4572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Design Specifications: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Carbon Particle Density: 1 – 3 g/m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Residence Time: ≤ 1 sec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381000"/>
            <a:ext cx="4665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219201"/>
            <a:ext cx="3657600" cy="563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Dr. Fletcher Miller</a:t>
            </a:r>
          </a:p>
          <a:p>
            <a:pPr algn="ctr"/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Arlon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Hunt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Google.org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Industronics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 Tech Ceramics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Swagelok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San Diego Electronic Supply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Omega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PAVE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Tidelands Oil </a:t>
            </a: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McMaster Carr and Marshall’s Hardware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ogo-address 052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219456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133600"/>
            <a:ext cx="1485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048000"/>
            <a:ext cx="2310912" cy="62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1" y="3657600"/>
            <a:ext cx="1459230" cy="42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114800"/>
            <a:ext cx="197297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4724400"/>
            <a:ext cx="238887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28800" y="5029200"/>
            <a:ext cx="1796796" cy="5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10200" y="5181600"/>
            <a:ext cx="6923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 descr="sds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304800"/>
            <a:ext cx="1422148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ppt_light.pn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04800"/>
            <a:ext cx="2895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" name="Content Placeholder 11" descr="chrisppt_ligh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4876800" y="4114800"/>
            <a:ext cx="3810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Advisors: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Dr. Fletcher Miller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Arlon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Hunt</a:t>
            </a:r>
          </a:p>
          <a:p>
            <a:pPr algn="ctr"/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6002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Daniel Cassinis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Chris Renner</a:t>
            </a:r>
          </a:p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581400" y="30480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>
                <a:latin typeface="Times New Roman" pitchFamily="18" charset="0"/>
              </a:rPr>
              <a:t>May 5, 2009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0386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Sponsor: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Google.org</a:t>
            </a:r>
          </a:p>
          <a:p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286000" y="3810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Who We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risppt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43000" y="533400"/>
            <a:ext cx="655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What We Are Doing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38200" y="1524000"/>
            <a:ext cx="647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Pyrolyzing Methane Gas: 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Separating carbon and hydrogen particles by addition of heat.</a:t>
            </a:r>
          </a:p>
          <a:p>
            <a:r>
              <a:rPr lang="en-US" b="1" u="sng">
                <a:latin typeface="Times New Roman" pitchFamily="18" charset="0"/>
                <a:cs typeface="Times New Roman" pitchFamily="18" charset="0"/>
              </a:rPr>
              <a:t>We are interested in the carbon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5791200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Simplified reaction, actual reaction occurs in 4 smaller steps.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Minimum temperature for reaction is 600 °C, ideal temperature is 900 °C</a:t>
            </a:r>
          </a:p>
          <a:p>
            <a:pPr>
              <a:buFont typeface="Arial" pitchFamily="34" charset="0"/>
              <a:buChar char="•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Reaction time is between 0.1 to 1 second </a:t>
            </a:r>
          </a:p>
        </p:txBody>
      </p:sp>
      <p:pic>
        <p:nvPicPr>
          <p:cNvPr id="16" name="Picture 17" descr="pyrolysis(2)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133600"/>
            <a:ext cx="5156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risppt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209800" y="3810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Why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066800" y="1295400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Carbon particles have high surface area to volume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Ideal for absorbing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radiant energy,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transforming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it to heat, and efficiently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transferring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heat to a surrounding fluid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209800" y="2590800"/>
            <a:ext cx="498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In Other Words…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143000" y="3657600"/>
            <a:ext cx="342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particles will absorb solar radiation, heat pressurized air until particles vaporize. Heated gas expands through a turbine ultimately generating electricity in a solar thermal power cycle.</a:t>
            </a:r>
          </a:p>
        </p:txBody>
      </p:sp>
      <p:pic>
        <p:nvPicPr>
          <p:cNvPr id="18" name="Picture 17" descr="solar_two_barstow_smal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486976"/>
            <a:ext cx="4175760" cy="312536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667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8200" y="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Brayton Cycle Solar Thermal Power Plant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power_tower_di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524000"/>
            <a:ext cx="6248400" cy="48684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0" y="16764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3429000"/>
            <a:ext cx="11541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42900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45920"/>
            <a:ext cx="1524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981200"/>
            <a:ext cx="1120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Compressor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981201"/>
            <a:ext cx="79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Turbine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52800" y="31242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0" y="2971800"/>
            <a:ext cx="6858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Carbon 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Particles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533400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Heliostats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7952" y="288036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Generator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886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Collector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121920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1219200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Exhaust Gases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2331720"/>
            <a:ext cx="1415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Shaft Work Out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risppt_l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Design a particle generator that works by pyrolyzing methane gas to form carbon particles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Create a clean production of carbon particles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Control of ratio of gases and flow rates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Control of temperature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Control chamber pressure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Accurately measure particle size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Project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851073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304800"/>
            <a:ext cx="4419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Reaction Chamber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3505200"/>
            <a:ext cx="838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3657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62200" y="2240280"/>
            <a:ext cx="5334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71800" y="2209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201194" y="3047206"/>
            <a:ext cx="913606" cy="79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5944394" y="3047206"/>
            <a:ext cx="913606" cy="79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029994" y="3047206"/>
            <a:ext cx="913606" cy="79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115594" y="3047206"/>
            <a:ext cx="913606" cy="79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943600" y="3962400"/>
            <a:ext cx="9144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029994" y="3961606"/>
            <a:ext cx="9144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4115594" y="3961606"/>
            <a:ext cx="9144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3201194" y="3961606"/>
            <a:ext cx="9144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0" y="6248400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Note: Thermocouples and heating coil power leads not shown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8000" y="1524000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Outer Chamber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00400" y="5105400"/>
            <a:ext cx="1752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Inner Chamber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1524000"/>
            <a:ext cx="1219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00" y="5105400"/>
            <a:ext cx="152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Heating Coil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2362200"/>
            <a:ext cx="12192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Gas  Injection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3800" y="5638800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Exit Nozzle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37" idx="0"/>
          </p:cNvCxnSpPr>
          <p:nvPr/>
        </p:nvCxnSpPr>
        <p:spPr>
          <a:xfrm rot="5400000" flipH="1" flipV="1">
            <a:off x="3295650" y="4286250"/>
            <a:ext cx="1600200" cy="38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8" idx="2"/>
          </p:cNvCxnSpPr>
          <p:nvPr/>
        </p:nvCxnSpPr>
        <p:spPr>
          <a:xfrm rot="5400000">
            <a:off x="5480566" y="2356366"/>
            <a:ext cx="92606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9" idx="0"/>
          </p:cNvCxnSpPr>
          <p:nvPr/>
        </p:nvCxnSpPr>
        <p:spPr>
          <a:xfrm rot="5400000" flipH="1" flipV="1">
            <a:off x="5334000" y="4419600"/>
            <a:ext cx="1371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1" idx="0"/>
          </p:cNvCxnSpPr>
          <p:nvPr/>
        </p:nvCxnSpPr>
        <p:spPr>
          <a:xfrm rot="16200000" flipV="1">
            <a:off x="6819900" y="4229100"/>
            <a:ext cx="2133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Outer Reaction Chamber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Design Specifications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150 psi maximum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 °C maximum temperature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Flanged ends for access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Steel_Chamber_Tr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200"/>
            <a:ext cx="6143870" cy="50610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51816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ASTM A106 Grade B steel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24”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inner diameter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thickness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 bolt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thick flanges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"/>
            <a:ext cx="91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Outer Reaction Chamber cont’d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Endplates extremely heavy, 120 pounds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we were removing them for assembly and testing, analyzed aluminum endplate (70 pound weight savings)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0" descr="6061_strain.T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85800" y="2362200"/>
            <a:ext cx="7543800" cy="3835831"/>
          </a:xfrm>
          <a:noFill/>
          <a:ln w="254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752600" y="198120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Static displacement of 6061 Aluminum Endplate At 150 psi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63246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Maximum deflection of 0.00480”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exceeded design specification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&lt; 0.001”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914</Words>
  <Application>Microsoft Office PowerPoint</Application>
  <PresentationFormat>On-screen Show (4:3)</PresentationFormat>
  <Paragraphs>207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Project Objectives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 Renner</dc:creator>
  <cp:lastModifiedBy>Chris  Renner</cp:lastModifiedBy>
  <cp:revision>162</cp:revision>
  <dcterms:created xsi:type="dcterms:W3CDTF">2009-05-04T10:16:01Z</dcterms:created>
  <dcterms:modified xsi:type="dcterms:W3CDTF">2009-05-05T12:08:19Z</dcterms:modified>
</cp:coreProperties>
</file>